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336" r:id="rId7"/>
    <p:sldId id="337" r:id="rId8"/>
    <p:sldId id="338" r:id="rId9"/>
    <p:sldId id="339" r:id="rId10"/>
    <p:sldId id="340" r:id="rId11"/>
    <p:sldId id="350" r:id="rId12"/>
    <p:sldId id="351" r:id="rId13"/>
    <p:sldId id="352" r:id="rId14"/>
    <p:sldId id="341" r:id="rId15"/>
    <p:sldId id="353" r:id="rId16"/>
    <p:sldId id="354" r:id="rId17"/>
    <p:sldId id="355" r:id="rId18"/>
    <p:sldId id="356" r:id="rId19"/>
    <p:sldId id="342" r:id="rId20"/>
    <p:sldId id="357" r:id="rId21"/>
    <p:sldId id="343" r:id="rId22"/>
    <p:sldId id="358" r:id="rId23"/>
    <p:sldId id="344" r:id="rId24"/>
    <p:sldId id="345" r:id="rId25"/>
    <p:sldId id="359" r:id="rId26"/>
    <p:sldId id="346" r:id="rId27"/>
    <p:sldId id="360" r:id="rId28"/>
    <p:sldId id="361" r:id="rId29"/>
    <p:sldId id="347" r:id="rId30"/>
    <p:sldId id="348" r:id="rId31"/>
    <p:sldId id="34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6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8.gif"/><Relationship Id="rId7" Type="http://schemas.openxmlformats.org/officeDocument/2006/relationships/image" Target="../media/image11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26.png"/><Relationship Id="rId3" Type="http://schemas.openxmlformats.org/officeDocument/2006/relationships/image" Target="../media/image8.gif"/><Relationship Id="rId7" Type="http://schemas.openxmlformats.org/officeDocument/2006/relationships/image" Target="../media/image11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9" Type="http://schemas.openxmlformats.org/officeDocument/2006/relationships/image" Target="../media/image20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32.png"/><Relationship Id="rId3" Type="http://schemas.openxmlformats.org/officeDocument/2006/relationships/image" Target="../media/image8.gif"/><Relationship Id="rId7" Type="http://schemas.openxmlformats.org/officeDocument/2006/relationships/image" Target="../media/image11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3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8.gif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5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123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51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40.gif"/><Relationship Id="rId4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Unit 9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virtualmathmuseum.org/Polyhedra/Cube/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286000" cy="24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1066800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Cube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254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323" y="3293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22094" y="2528734"/>
                <a:ext cx="2016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94" y="2528734"/>
                <a:ext cx="201670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4346" y="35814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104" y="46482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3054" y="46482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38618" y="3246119"/>
                <a:ext cx="1949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18" y="3246119"/>
                <a:ext cx="194905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21500" y="3862049"/>
                <a:ext cx="1645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125 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00" y="3862049"/>
                <a:ext cx="16459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5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1641" y="1066800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Rectangular Prism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87352" y="1981200"/>
                <a:ext cx="41733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  =2</m:t>
                      </m:r>
                      <m:r>
                        <a:rPr lang="en-US" b="0" i="1" smtClean="0">
                          <a:latin typeface="Cambria Math"/>
                        </a:rPr>
                        <m:t>𝑙h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𝑤h</m:t>
                      </m:r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52" y="1981200"/>
                <a:ext cx="4173387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915367"/>
                <a:ext cx="47609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𝐿𝑆𝐴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=2</m:t>
                      </m:r>
                      <m:r>
                        <a:rPr lang="en-US" b="0" i="1" smtClean="0">
                          <a:latin typeface="Cambria Math"/>
                        </a:rPr>
                        <m:t>𝑙h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𝑤h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𝑙𝑤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  <m:r>
                        <a:rPr lang="en-US" b="0" i="1" smtClean="0">
                          <a:latin typeface="Cambria Math"/>
                        </a:rPr>
                        <m:t> +2</m:t>
                      </m:r>
                      <m:r>
                        <a:rPr lang="en-US" b="0" i="1" smtClean="0">
                          <a:latin typeface="Cambria Math"/>
                        </a:rPr>
                        <m:t>𝑙𝑤</m:t>
                      </m:r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15367"/>
                <a:ext cx="4760919" cy="830997"/>
              </a:xfrm>
              <a:prstGeom prst="rect">
                <a:avLst/>
              </a:prstGeom>
              <a:blipFill rotWithShape="1">
                <a:blip r:embed="rId4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3881735"/>
                <a:ext cx="2219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𝑙𝑤h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881735"/>
                <a:ext cx="22190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44900" y="45908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is the perimeter of the base</a:t>
            </a:r>
          </a:p>
          <a:p>
            <a:r>
              <a:rPr lang="en-US" dirty="0" smtClean="0"/>
              <a:t>h is the height</a:t>
            </a:r>
          </a:p>
          <a:p>
            <a:r>
              <a:rPr lang="en-US" dirty="0" smtClean="0"/>
              <a:t>B is the area of the base</a:t>
            </a:r>
            <a:endParaRPr lang="en-US" dirty="0"/>
          </a:p>
        </p:txBody>
      </p:sp>
      <p:pic>
        <p:nvPicPr>
          <p:cNvPr id="7170" name="Picture 2" descr="http://www.basic-mathematics.com/images/A-rectangular-pris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9" y="2978868"/>
            <a:ext cx="3182811" cy="14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𝑙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𝑤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blipFill rotWithShape="1">
                <a:blip r:embed="rId8"/>
                <a:stretch>
                  <a:fillRect r="-41667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h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 6"/>
          <p:cNvSpPr/>
          <p:nvPr/>
        </p:nvSpPr>
        <p:spPr bwMode="auto">
          <a:xfrm flipV="1">
            <a:off x="304869" y="3076216"/>
            <a:ext cx="2819400" cy="390884"/>
          </a:xfrm>
          <a:prstGeom prst="parallelogram">
            <a:avLst>
              <a:gd name="adj" fmla="val 180378"/>
            </a:avLst>
          </a:prstGeom>
          <a:solidFill>
            <a:srgbClr val="3333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2500" y="4616271"/>
            <a:ext cx="4635500" cy="4002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6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1641" y="1066800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Rectangular Prism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basic-mathematics.com/images/A-rectangular-pr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9" y="2978868"/>
            <a:ext cx="3182811" cy="14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𝑙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𝑤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blipFill rotWithShape="1">
                <a:blip r:embed="rId8"/>
                <a:stretch>
                  <a:fillRect r="-41667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h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27" y="4235961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174693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9854" y="38100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2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38600" y="2895600"/>
                <a:ext cx="4922501" cy="45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𝐿𝑆𝐴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895600"/>
                <a:ext cx="4922501" cy="453650"/>
              </a:xfrm>
              <a:prstGeom prst="rect">
                <a:avLst/>
              </a:prstGeom>
              <a:blipFill rotWithShape="1"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87352" y="1981200"/>
                <a:ext cx="40756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  =2</m:t>
                      </m:r>
                      <m:r>
                        <a:rPr lang="en-US" b="0" i="1" smtClean="0">
                          <a:latin typeface="Cambria Math"/>
                        </a:rPr>
                        <m:t>𝑙h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𝑤h</m:t>
                      </m:r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52" y="1981200"/>
                <a:ext cx="4075603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0688" y="3547692"/>
                <a:ext cx="152734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88" y="3547692"/>
                <a:ext cx="1527341" cy="4531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5067300" y="3543300"/>
            <a:ext cx="1130729" cy="4575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5" name="Parallelogram 24"/>
          <p:cNvSpPr/>
          <p:nvPr/>
        </p:nvSpPr>
        <p:spPr bwMode="auto">
          <a:xfrm flipV="1">
            <a:off x="304869" y="3076216"/>
            <a:ext cx="2819400" cy="390884"/>
          </a:xfrm>
          <a:prstGeom prst="parallelogram">
            <a:avLst>
              <a:gd name="adj" fmla="val 180378"/>
            </a:avLst>
          </a:prstGeom>
          <a:solidFill>
            <a:srgbClr val="3333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3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9" grpId="0"/>
      <p:bldP spid="22" grpId="0"/>
      <p:bldP spid="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1641" y="1066800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Rectangular Prism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basic-mathematics.com/images/A-rectangular-pr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9" y="2978868"/>
            <a:ext cx="3182811" cy="14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𝑙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𝑤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blipFill rotWithShape="1">
                <a:blip r:embed="rId8"/>
                <a:stretch>
                  <a:fillRect r="-41667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h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27" y="4235961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174693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9854" y="38100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2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7300" y="4811573"/>
                <a:ext cx="5606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𝐿𝑆𝐴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811573"/>
                <a:ext cx="560653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66900" y="5304135"/>
                <a:ext cx="280756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32 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.2+16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5304135"/>
                <a:ext cx="2807563" cy="4531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97400" y="5308398"/>
                <a:ext cx="1471237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5308398"/>
                <a:ext cx="1471237" cy="4531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38600" y="2895600"/>
                <a:ext cx="4908075" cy="45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𝐿𝑆𝐴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](2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895600"/>
                <a:ext cx="4908075" cy="453650"/>
              </a:xfrm>
              <a:prstGeom prst="rect">
                <a:avLst/>
              </a:prstGeom>
              <a:blipFill rotWithShape="1">
                <a:blip r:embed="rId1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14352" y="1981200"/>
                <a:ext cx="41733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  =2</m:t>
                      </m:r>
                      <m:r>
                        <a:rPr lang="en-US" b="0" i="1" smtClean="0">
                          <a:latin typeface="Cambria Math"/>
                        </a:rPr>
                        <m:t>𝑙h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𝑤h</m:t>
                      </m:r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52" y="1981200"/>
                <a:ext cx="4173387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0688" y="3534992"/>
                <a:ext cx="152734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88" y="3534992"/>
                <a:ext cx="1527341" cy="4531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5067300" y="3530600"/>
            <a:ext cx="1130729" cy="4575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951329" y="5308398"/>
            <a:ext cx="1130729" cy="4575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1641" y="1066800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Rectangular Prism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basic-mathematics.com/images/A-rectangular-pr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9" y="2978868"/>
            <a:ext cx="3182811" cy="14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𝑙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𝑤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blipFill rotWithShape="1">
                <a:blip r:embed="rId8"/>
                <a:stretch>
                  <a:fillRect r="-41667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h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27" y="4235961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174693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9854" y="38100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2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38600" y="2895600"/>
                <a:ext cx="448244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𝑇𝑆𝐴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895600"/>
                <a:ext cx="4482446" cy="453137"/>
              </a:xfrm>
              <a:prstGeom prst="rect">
                <a:avLst/>
              </a:prstGeom>
              <a:blipFill rotWithShape="1">
                <a:blip r:embed="rId10"/>
                <a:stretch>
                  <a:fillRect r="-40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0688" y="3458542"/>
                <a:ext cx="280756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.2+64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88" y="3458542"/>
                <a:ext cx="2807563" cy="4531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0688" y="4042992"/>
                <a:ext cx="1641154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112 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88" y="4042992"/>
                <a:ext cx="1641154" cy="4531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5067300" y="4038600"/>
            <a:ext cx="1244542" cy="4575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93527" y="1981198"/>
                <a:ext cx="45931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𝐿𝑆𝐴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=2</m:t>
                      </m:r>
                      <m:r>
                        <a:rPr lang="en-US" b="0" i="1" smtClean="0">
                          <a:latin typeface="Cambria Math"/>
                        </a:rPr>
                        <m:t>𝑙𝑤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𝑙h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𝑤h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  <m:r>
                        <a:rPr lang="en-US" b="0" i="1" smtClean="0">
                          <a:latin typeface="Cambria Math"/>
                        </a:rPr>
                        <m:t> +2</m:t>
                      </m:r>
                      <m:r>
                        <a:rPr lang="en-US" b="0" i="1" smtClean="0">
                          <a:latin typeface="Cambria Math"/>
                        </a:rPr>
                        <m:t>𝑙𝑤</m:t>
                      </m:r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527" y="1981198"/>
                <a:ext cx="4593180" cy="830997"/>
              </a:xfrm>
              <a:prstGeom prst="rect">
                <a:avLst/>
              </a:prstGeom>
              <a:blipFill rotWithShape="1">
                <a:blip r:embed="rId13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4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1641" y="1066800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Rectangular Prism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44900" y="2141835"/>
                <a:ext cx="2219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𝑙𝑤h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0" y="2141835"/>
                <a:ext cx="221906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www.basic-mathematics.com/images/A-rectangular-pris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9" y="2978868"/>
            <a:ext cx="3182811" cy="14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𝑙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124958"/>
                <a:ext cx="838200" cy="56820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𝑤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69" y="3890592"/>
                <a:ext cx="279331" cy="568203"/>
              </a:xfrm>
              <a:prstGeom prst="roundRect">
                <a:avLst/>
              </a:prstGeom>
              <a:blipFill rotWithShape="1">
                <a:blip r:embed="rId8"/>
                <a:stretch>
                  <a:fillRect r="-41667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ＭＳ Ｐゴシック" pitchFamily="-97" charset="-128"/>
                          <a:cs typeface="ＭＳ Ｐゴシック" pitchFamily="-97" charset="-128"/>
                        </a:rPr>
                        <m:t>h</m:t>
                      </m:r>
                    </m:oMath>
                  </m:oMathPara>
                </a14:m>
                <a:endPara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505200"/>
                <a:ext cx="438150" cy="568203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927" y="4235961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174693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9854" y="38100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2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42960" y="2649555"/>
                <a:ext cx="3360727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60" y="2649555"/>
                <a:ext cx="3360727" cy="453137"/>
              </a:xfrm>
              <a:prstGeom prst="rect">
                <a:avLst/>
              </a:prstGeom>
              <a:blipFill rotWithShape="1">
                <a:blip r:embed="rId10"/>
                <a:stretch>
                  <a:fillRect r="-36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93760" y="3234005"/>
                <a:ext cx="147123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64 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.3</m:t>
                      </m:r>
                    </m:oMath>
                  </m:oMathPara>
                </a14:m>
                <a:endParaRPr lang="en-US" b="0" baseline="30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3234005"/>
                <a:ext cx="1471236" cy="4531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5156200" y="3238500"/>
            <a:ext cx="1108796" cy="4575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1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1180" y="1066800"/>
            <a:ext cx="5211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Circular Cylinder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9500" y="2057400"/>
                <a:ext cx="5017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𝑟h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057400"/>
                <a:ext cx="501739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75929" y="2767431"/>
                <a:ext cx="55001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                                          =2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+2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𝜋r</a:t>
                </a:r>
                <a:r>
                  <a:rPr lang="en-US" i="1" baseline="30000" dirty="0" smtClean="0">
                    <a:latin typeface="Cambria Math"/>
                    <a:ea typeface="Cambria Math"/>
                  </a:rPr>
                  <a:t>2</a:t>
                </a:r>
                <a:endParaRPr lang="en-US" i="1" baseline="30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929" y="2767431"/>
                <a:ext cx="5500160" cy="830997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3653135"/>
                <a:ext cx="2386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53135"/>
                <a:ext cx="238648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05200" y="476356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is the perimeter of the base</a:t>
            </a:r>
          </a:p>
          <a:p>
            <a:r>
              <a:rPr lang="en-US" dirty="0" smtClean="0"/>
              <a:t>h is the height</a:t>
            </a:r>
          </a:p>
          <a:p>
            <a:r>
              <a:rPr lang="en-US" dirty="0" smtClean="0"/>
              <a:t>B is the area of the base</a:t>
            </a:r>
            <a:endParaRPr lang="en-US" dirty="0"/>
          </a:p>
        </p:txBody>
      </p:sp>
      <p:pic>
        <p:nvPicPr>
          <p:cNvPr id="8194" name="Picture 2" descr="http://upload.wikimedia.org/wikipedia/commons/thumb/3/36/Circular_cylinder_rh.svg/220px-Circular_cylinder_rh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35535"/>
            <a:ext cx="2095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1180" y="1066800"/>
            <a:ext cx="5211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Circular Cylinder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9500" y="2057400"/>
                <a:ext cx="5017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𝑟h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057400"/>
                <a:ext cx="501739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://upload.wikimedia.org/wikipedia/commons/thumb/3/36/Circular_cylinder_rh.svg/220px-Circular_cylinder_r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35535"/>
            <a:ext cx="2095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3335451">
            <a:off x="1122107" y="2892539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3500" y="3462635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55660" y="2497155"/>
                <a:ext cx="278544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60" y="2497155"/>
                <a:ext cx="2785442" cy="453137"/>
              </a:xfrm>
              <a:prstGeom prst="rect">
                <a:avLst/>
              </a:prstGeom>
              <a:blipFill rotWithShape="1">
                <a:blip r:embed="rId5"/>
                <a:stretch>
                  <a:fillRect r="-43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42960" y="2933298"/>
                <a:ext cx="192969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51.3 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60" y="2933298"/>
                <a:ext cx="1929695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35955" y="3310235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5929" y="3707231"/>
                <a:ext cx="55001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𝑝h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                                          =2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+2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𝜋r</a:t>
                </a:r>
                <a:r>
                  <a:rPr lang="en-US" i="1" baseline="30000" dirty="0" smtClean="0">
                    <a:latin typeface="Cambria Math"/>
                    <a:ea typeface="Cambria Math"/>
                  </a:rPr>
                  <a:t>2</a:t>
                </a:r>
                <a:endParaRPr lang="en-US" i="1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929" y="3707231"/>
                <a:ext cx="5500160" cy="830997"/>
              </a:xfrm>
              <a:prstGeom prst="rect">
                <a:avLst/>
              </a:prstGeom>
              <a:blipFill rotWithShape="1">
                <a:blip r:embed="rId7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7560" y="4520757"/>
                <a:ext cx="3639394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251.3 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60" y="4520757"/>
                <a:ext cx="3639394" cy="4531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6758" y="4999294"/>
                <a:ext cx="33180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251.3 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+157.2 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58" y="4999294"/>
                <a:ext cx="3318023" cy="4531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2960" y="5439731"/>
                <a:ext cx="187359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408.5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.2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60" y="5439731"/>
                <a:ext cx="1873590" cy="4531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35955" y="5816668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185325" y="2933298"/>
            <a:ext cx="1360329" cy="4531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76928" y="5452431"/>
            <a:ext cx="1360329" cy="4531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57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7797" y="1066800"/>
            <a:ext cx="3698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Square Pyramid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0" y="2209800"/>
                <a:ext cx="413529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𝑝𝑠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209800"/>
                <a:ext cx="4135299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600" y="3048000"/>
                <a:ext cx="442467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𝑝𝑠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8000"/>
                <a:ext cx="4424673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2947" y="3810000"/>
                <a:ext cx="231685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𝐵h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47" y="3810000"/>
                <a:ext cx="2316853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05200" y="45720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is the perimeter of the base</a:t>
            </a:r>
          </a:p>
          <a:p>
            <a:r>
              <a:rPr lang="en-US" dirty="0" smtClean="0"/>
              <a:t>h is the height</a:t>
            </a:r>
          </a:p>
          <a:p>
            <a:r>
              <a:rPr lang="en-US" dirty="0" smtClean="0"/>
              <a:t>s is the slant height</a:t>
            </a:r>
          </a:p>
          <a:p>
            <a:r>
              <a:rPr lang="en-US" dirty="0" smtClean="0"/>
              <a:t>B is the area of the base</a:t>
            </a:r>
            <a:endParaRPr lang="en-US" dirty="0"/>
          </a:p>
        </p:txBody>
      </p:sp>
      <p:pic>
        <p:nvPicPr>
          <p:cNvPr id="9218" name="Picture 2" descr="http://www.mathsisfun.com/geometry/images/pyramid-height-perime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629319"/>
            <a:ext cx="31623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7797" y="1066800"/>
            <a:ext cx="3698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Square Pyramid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2947" y="2273300"/>
                <a:ext cx="231685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𝐵h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47" y="2273300"/>
                <a:ext cx="2316853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://www.mathsisfun.com/geometry/images/pyramid-height-peri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629319"/>
            <a:ext cx="31623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448817">
            <a:off x="223095" y="42119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10 cm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6512" y="3352641"/>
            <a:ext cx="163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cm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57260" y="3974657"/>
                <a:ext cx="187955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266.7 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60" y="3974657"/>
                <a:ext cx="1879552" cy="4531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9160" y="3059477"/>
                <a:ext cx="420769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[(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)](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</m:d>
                    </m:oMath>
                  </m:oMathPara>
                </a14:m>
                <a:endParaRPr lang="en-US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60" y="3059477"/>
                <a:ext cx="4207690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199455" y="4360117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248826" y="3966088"/>
            <a:ext cx="1487986" cy="4531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55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0668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17.1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Lines and Angles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17.2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Polygons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17.3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Circles and Radians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17.4</a:t>
            </a:r>
            <a:r>
              <a:rPr lang="en-US" sz="2800" dirty="0" smtClean="0"/>
              <a:t>: Volume and Surface 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2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738" y="1066800"/>
            <a:ext cx="6801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Frustum of a Square Pyramid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2946" y="2895600"/>
                <a:ext cx="493135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46" y="2895600"/>
                <a:ext cx="4931350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5200" y="3984535"/>
                <a:ext cx="5029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 is the height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area of one base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the area of the second base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984535"/>
                <a:ext cx="50292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81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http://www.webassign.net/scalcet/6-2-05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9087"/>
            <a:ext cx="2687940" cy="23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648200"/>
            <a:ext cx="1847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2448254"/>
            <a:ext cx="1847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1410" y="4798367"/>
                <a:ext cx="593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0" y="4798367"/>
                <a:ext cx="59356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2951" y="2433935"/>
                <a:ext cx="600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51" y="2433935"/>
                <a:ext cx="60067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798" y="3450944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8" y="3450944"/>
                <a:ext cx="4464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5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7433" y="1066800"/>
            <a:ext cx="4519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Circular Cone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9500" y="2510135"/>
                <a:ext cx="4071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𝑟𝑠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510135"/>
                <a:ext cx="407117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3220167"/>
                <a:ext cx="4825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𝑟𝑠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220167"/>
                <a:ext cx="482548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5800" y="3810000"/>
                <a:ext cx="4343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𝐵h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3810000"/>
                <a:ext cx="4343400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05200" y="476356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is the slant height</a:t>
            </a:r>
          </a:p>
          <a:p>
            <a:r>
              <a:rPr lang="en-US" dirty="0" smtClean="0"/>
              <a:t>h is the height</a:t>
            </a:r>
          </a:p>
          <a:p>
            <a:r>
              <a:rPr lang="en-US" dirty="0" smtClean="0"/>
              <a:t>r is the radius of the base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0431" y="2285592"/>
            <a:ext cx="2072767" cy="2792479"/>
            <a:chOff x="670431" y="2285592"/>
            <a:chExt cx="2072767" cy="2792479"/>
          </a:xfrm>
        </p:grpSpPr>
        <p:grpSp>
          <p:nvGrpSpPr>
            <p:cNvPr id="4" name="Group 3"/>
            <p:cNvGrpSpPr/>
            <p:nvPr/>
          </p:nvGrpSpPr>
          <p:grpSpPr>
            <a:xfrm>
              <a:off x="670431" y="2285592"/>
              <a:ext cx="2072767" cy="2792479"/>
              <a:chOff x="670431" y="2285592"/>
              <a:chExt cx="2072767" cy="2792479"/>
            </a:xfrm>
          </p:grpSpPr>
          <p:pic>
            <p:nvPicPr>
              <p:cNvPr id="11266" name="Picture 2" descr="http://mathforum.org/dr.math/faq/formulas/images/rccone.g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431" y="2285592"/>
                <a:ext cx="2072767" cy="2792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2298700" y="3450999"/>
                <a:ext cx="152400" cy="2308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 flipV="1">
              <a:off x="2146300" y="3860800"/>
              <a:ext cx="215900" cy="50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91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7433" y="1066800"/>
            <a:ext cx="4519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 Circular Cone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0431" y="2285592"/>
            <a:ext cx="2072767" cy="2792479"/>
            <a:chOff x="670431" y="2285592"/>
            <a:chExt cx="2072767" cy="2792479"/>
          </a:xfrm>
        </p:grpSpPr>
        <p:grpSp>
          <p:nvGrpSpPr>
            <p:cNvPr id="2" name="Group 1"/>
            <p:cNvGrpSpPr/>
            <p:nvPr/>
          </p:nvGrpSpPr>
          <p:grpSpPr>
            <a:xfrm>
              <a:off x="670431" y="2285592"/>
              <a:ext cx="2072767" cy="2792479"/>
              <a:chOff x="670431" y="2285592"/>
              <a:chExt cx="2072767" cy="2792479"/>
            </a:xfrm>
          </p:grpSpPr>
          <p:pic>
            <p:nvPicPr>
              <p:cNvPr id="11266" name="Picture 2" descr="http://mathforum.org/dr.math/faq/formulas/images/rccone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431" y="2285592"/>
                <a:ext cx="2072767" cy="2792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2298700" y="3450999"/>
                <a:ext cx="152400" cy="2308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 flipV="1">
              <a:off x="2146300" y="3860800"/>
              <a:ext cx="215900" cy="50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1322387" y="4629106"/>
            <a:ext cx="163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= 4 cm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607" y="3664445"/>
            <a:ext cx="81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= </a:t>
            </a:r>
            <a:r>
              <a:rPr lang="en-US" sz="2000" i="1" dirty="0">
                <a:solidFill>
                  <a:srgbClr val="FF0000"/>
                </a:solidFill>
              </a:rPr>
              <a:t>9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cm</a:t>
            </a:r>
            <a:endParaRPr 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6460" y="3021377"/>
                <a:ext cx="303345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</m:d>
                    </m:oMath>
                  </m:oMathPara>
                </a14:m>
                <a:endParaRPr lang="en-US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60" y="3021377"/>
                <a:ext cx="303345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2000" y="2108200"/>
                <a:ext cx="4343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𝐵h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2108200"/>
                <a:ext cx="4343400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7260" y="3974657"/>
                <a:ext cx="187955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150.8 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60" y="3974657"/>
                <a:ext cx="1879552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199455" y="4360117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275680" y="3974657"/>
            <a:ext cx="1461132" cy="4531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4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2430" y="1066800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Sphere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153367"/>
                <a:ext cx="3969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53367"/>
                <a:ext cx="396942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43300" y="2743200"/>
                <a:ext cx="2430922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2743200"/>
                <a:ext cx="2430922" cy="784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http://library.thinkquest.org/20991/media/geo_sphe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224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2430" y="1066800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Sphere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153367"/>
                <a:ext cx="3969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53367"/>
                <a:ext cx="396942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http://library.thinkquest.org/20991/media/geo_sphe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224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2387" y="3050889"/>
            <a:ext cx="163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= 4.695 in.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487" y="4862443"/>
            <a:ext cx="276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This is the radius of a basketball.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27029" y="2690222"/>
                <a:ext cx="263052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𝟔𝟗𝟓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29" y="2690222"/>
                <a:ext cx="2630528" cy="4531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8052" y="3181016"/>
                <a:ext cx="175451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277.0 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52" y="3181016"/>
                <a:ext cx="1754518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80247" y="3579176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704932" y="3168759"/>
            <a:ext cx="1360329" cy="4531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3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10" grpId="0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2430" y="1066800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Sphere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http://library.thinkquest.org/20991/media/geo_sphe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224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2387" y="3050889"/>
            <a:ext cx="163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= 4.695 in.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487" y="4862443"/>
            <a:ext cx="276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This is the radius of a basketball.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7229" y="2931522"/>
                <a:ext cx="2681824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𝟔𝟗𝟓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29" y="2931522"/>
                <a:ext cx="2681824" cy="784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68252" y="4057316"/>
                <a:ext cx="175451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433.5 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52" y="4057316"/>
                <a:ext cx="1754518" cy="4531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10447" y="4468176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11847" y="1971449"/>
                <a:ext cx="2430922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47" y="1971449"/>
                <a:ext cx="2430922" cy="7848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5062441" y="4057316"/>
            <a:ext cx="1360329" cy="4531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143000"/>
            <a:ext cx="4211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 Problems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2599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volume.</a:t>
            </a:r>
            <a:endParaRPr lang="en-US" sz="2800" dirty="0"/>
          </a:p>
        </p:txBody>
      </p:sp>
      <p:pic>
        <p:nvPicPr>
          <p:cNvPr id="6" name="Picture 2" descr="http://www.basic-mathematics.com/images/A-rectangular-pr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44626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159" y="4343400"/>
            <a:ext cx="5982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5 in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9849" y="4664165"/>
            <a:ext cx="5982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7 in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943290"/>
            <a:ext cx="5982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in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5652" y="5263816"/>
                <a:ext cx="4183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𝐴𝑛𝑠𝑤𝑒𝑟</m:t>
                      </m:r>
                      <m:r>
                        <a:rPr lang="en-US" b="0" i="1" smtClean="0">
                          <a:latin typeface="Cambria Math"/>
                        </a:rPr>
                        <m:t>: 105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52" y="5263816"/>
                <a:ext cx="41836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7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143000"/>
            <a:ext cx="4211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 Problems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286000"/>
                <a:ext cx="7696200" cy="1562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How many cubic inches are in a right circular cylinder with a diameter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</m:oMath>
                </a14:m>
                <a:r>
                  <a:rPr lang="en-US" sz="2800" dirty="0" smtClean="0"/>
                  <a:t> and a height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12 </m:t>
                    </m:r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7696200" cy="1562479"/>
              </a:xfrm>
              <a:prstGeom prst="rect">
                <a:avLst/>
              </a:prstGeom>
              <a:blipFill rotWithShape="1">
                <a:blip r:embed="rId2"/>
                <a:stretch>
                  <a:fillRect l="-1584" t="-3906" b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5652" y="5263816"/>
                <a:ext cx="4183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𝐴𝑛𝑠𝑤𝑒𝑟</m:t>
                      </m:r>
                      <m:r>
                        <a:rPr lang="en-US" b="0" i="1" smtClean="0">
                          <a:latin typeface="Cambria Math"/>
                        </a:rPr>
                        <m:t>: 190.9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52" y="5263816"/>
                <a:ext cx="41836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76947" y="5706211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32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143000"/>
            <a:ext cx="4211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 Problems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2599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volume.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2479" y="5545000"/>
                <a:ext cx="4183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𝐴𝑛𝑠𝑤𝑒𝑟</m:t>
                      </m:r>
                      <m:r>
                        <a:rPr lang="en-US" b="0" i="1" smtClean="0">
                          <a:latin typeface="Cambria Math"/>
                        </a:rPr>
                        <m:t>:7068.6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  <m:r>
                        <a:rPr lang="en-US" b="0" i="1" baseline="30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baseline="30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79" y="5545000"/>
                <a:ext cx="418364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801174" y="5987395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(rounded)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90687" y="3832255"/>
            <a:ext cx="103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30 </a:t>
            </a:r>
            <a:r>
              <a:rPr lang="en-US" sz="2000" i="1" dirty="0" err="1" smtClean="0">
                <a:solidFill>
                  <a:srgbClr val="FF0000"/>
                </a:solidFill>
              </a:rPr>
              <a:t>ft</a:t>
            </a:r>
            <a:r>
              <a:rPr lang="en-US" sz="2000" i="1" dirty="0" smtClean="0">
                <a:solidFill>
                  <a:srgbClr val="FF0000"/>
                </a:solidFill>
              </a:rPr>
              <a:t>   =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2674610"/>
            <a:ext cx="2072767" cy="2792479"/>
            <a:chOff x="1905000" y="2674610"/>
            <a:chExt cx="2072767" cy="2792479"/>
          </a:xfrm>
        </p:grpSpPr>
        <p:grpSp>
          <p:nvGrpSpPr>
            <p:cNvPr id="2" name="Group 1"/>
            <p:cNvGrpSpPr/>
            <p:nvPr/>
          </p:nvGrpSpPr>
          <p:grpSpPr>
            <a:xfrm>
              <a:off x="1905000" y="2674610"/>
              <a:ext cx="2072767" cy="2792479"/>
              <a:chOff x="1905000" y="2674610"/>
              <a:chExt cx="2072767" cy="2792479"/>
            </a:xfrm>
          </p:grpSpPr>
          <p:pic>
            <p:nvPicPr>
              <p:cNvPr id="10" name="Picture 2" descr="http://mathforum.org/dr.math/faq/formulas/images/rccone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2674610"/>
                <a:ext cx="2072767" cy="2792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3531424" y="3824592"/>
                <a:ext cx="152400" cy="2308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 flipV="1">
              <a:off x="3378200" y="4279900"/>
              <a:ext cx="215900" cy="50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2583890" y="5025599"/>
            <a:ext cx="103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= 15 </a:t>
            </a:r>
            <a:r>
              <a:rPr lang="en-US" sz="2000" i="1" dirty="0" err="1" smtClean="0">
                <a:solidFill>
                  <a:srgbClr val="FF0000"/>
                </a:solidFill>
              </a:rPr>
              <a:t>ft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buddies.org/science-fair-projects/project_ideas/Math_img08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578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9098" y="1371600"/>
            <a:ext cx="6135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Dimensional Objects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2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098" y="1371600"/>
            <a:ext cx="6135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Dimensional Objects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Volume – amount of interior space in a three dimensional object.</a:t>
            </a:r>
            <a:endParaRPr lang="en-US" sz="2800" dirty="0"/>
          </a:p>
        </p:txBody>
      </p:sp>
      <p:pic>
        <p:nvPicPr>
          <p:cNvPr id="2050" name="Picture 2" descr="http://www.k6-geometric-shapes.com/image-files/ws-t2-vol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67106"/>
            <a:ext cx="24574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Typical units:</a:t>
            </a:r>
          </a:p>
          <a:p>
            <a:r>
              <a:rPr lang="en-US" sz="2800" dirty="0" smtClean="0"/>
              <a:t>   in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ft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yd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1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098" y="1371600"/>
            <a:ext cx="6135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Dimensional Objects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Lateral surface area – sum of the surface areas excluding the bases(parallel sides)</a:t>
            </a:r>
            <a:endParaRPr lang="en-US" sz="2800" dirty="0"/>
          </a:p>
        </p:txBody>
      </p:sp>
      <p:pic>
        <p:nvPicPr>
          <p:cNvPr id="3074" name="Picture 2" descr="http://www.fea-optimization.com/ETBX/solidprop_help_files/surfar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392507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810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Typical units:</a:t>
            </a:r>
          </a:p>
          <a:p>
            <a:r>
              <a:rPr lang="en-US" sz="2800" dirty="0" smtClean="0"/>
              <a:t>    in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ft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yd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5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098" y="1371600"/>
            <a:ext cx="6135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Dimensional Objects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surface area – sum of the surface areas including the bases</a:t>
            </a:r>
            <a:endParaRPr lang="en-US" sz="2800" dirty="0"/>
          </a:p>
        </p:txBody>
      </p:sp>
      <p:pic>
        <p:nvPicPr>
          <p:cNvPr id="4098" name="Picture 2" descr="http://www.mathguide.com/lessons/pic-demopr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505200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virtualmathmuseum.org/Polyhedra/Cube/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286000" cy="24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1066800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Cube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254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323" y="3293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0" y="2510135"/>
                <a:ext cx="4063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10135"/>
                <a:ext cx="406335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600" y="3220167"/>
                <a:ext cx="3776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220167"/>
                <a:ext cx="377641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3930200"/>
                <a:ext cx="2016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930200"/>
                <a:ext cx="201670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05200" y="476356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is the length of a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virtualmathmuseum.org/Polyhedra/Cube/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286000" cy="24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1066800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Cube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254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323" y="3293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0" y="2510135"/>
                <a:ext cx="4063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𝐿𝑎𝑡𝑒𝑟𝑎𝑙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10135"/>
                <a:ext cx="406335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4346" y="35814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104" y="46482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3054" y="46482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38619" y="3246120"/>
                <a:ext cx="24424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𝐿𝑆𝐴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19" y="3246120"/>
                <a:ext cx="244246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3890263"/>
                <a:ext cx="152208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100 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0263"/>
                <a:ext cx="1522083" cy="4531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virtualmathmuseum.org/Polyhedra/Cube/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286000" cy="24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1066800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Cube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254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3019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323" y="3293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600" y="2510134"/>
                <a:ext cx="3776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𝑠𝑢𝑟𝑓𝑎𝑐𝑒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𝑎𝑟𝑒𝑎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10134"/>
                <a:ext cx="377641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4346" y="35814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104" y="46482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3054" y="4648200"/>
            <a:ext cx="114734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in.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7200" y="3200400"/>
                <a:ext cx="21189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200400"/>
                <a:ext cx="211897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3807767"/>
                <a:ext cx="164115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150 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07767"/>
                <a:ext cx="1641155" cy="4531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4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5374</TotalTime>
  <Words>860</Words>
  <Application>Microsoft Office PowerPoint</Application>
  <PresentationFormat>On-screen Show (4:3)</PresentationFormat>
  <Paragraphs>222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673</cp:revision>
  <cp:lastPrinted>2009-03-09T19:30:18Z</cp:lastPrinted>
  <dcterms:created xsi:type="dcterms:W3CDTF">2009-04-30T13:56:20Z</dcterms:created>
  <dcterms:modified xsi:type="dcterms:W3CDTF">2015-03-19T14:48:05Z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